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7" r:id="rId1"/>
  </p:sldMasterIdLst>
  <p:sldIdLst>
    <p:sldId id="256" r:id="rId2"/>
    <p:sldId id="257" r:id="rId3"/>
    <p:sldId id="258" r:id="rId4"/>
    <p:sldId id="260" r:id="rId5"/>
    <p:sldId id="261" r:id="rId6"/>
    <p:sldId id="259" r:id="rId7"/>
    <p:sldId id="262" r:id="rId8"/>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89D8E97-EE0A-414F-BFBE-8D5135CC9588}" type="datetimeFigureOut">
              <a:rPr lang="en-GB" smtClean="0"/>
              <a:t>15/10/2019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8B298F-D436-44F9-BFD7-45706D574D9A}"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7731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9D8E97-EE0A-414F-BFBE-8D5135CC9588}" type="datetimeFigureOut">
              <a:rPr lang="en-GB" smtClean="0"/>
              <a:t>15/10/2019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8B298F-D436-44F9-BFD7-45706D574D9A}" type="slidenum">
              <a:rPr lang="en-GB" smtClean="0"/>
              <a:t>‹#›</a:t>
            </a:fld>
            <a:endParaRPr lang="en-GB"/>
          </a:p>
        </p:txBody>
      </p:sp>
    </p:spTree>
    <p:extLst>
      <p:ext uri="{BB962C8B-B14F-4D97-AF65-F5344CB8AC3E}">
        <p14:creationId xmlns:p14="http://schemas.microsoft.com/office/powerpoint/2010/main" val="855925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9D8E97-EE0A-414F-BFBE-8D5135CC9588}" type="datetimeFigureOut">
              <a:rPr lang="en-GB" smtClean="0"/>
              <a:t>15/10/2019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8B298F-D436-44F9-BFD7-45706D574D9A}" type="slidenum">
              <a:rPr lang="en-GB" smtClean="0"/>
              <a:t>‹#›</a:t>
            </a:fld>
            <a:endParaRPr lang="en-GB"/>
          </a:p>
        </p:txBody>
      </p:sp>
    </p:spTree>
    <p:extLst>
      <p:ext uri="{BB962C8B-B14F-4D97-AF65-F5344CB8AC3E}">
        <p14:creationId xmlns:p14="http://schemas.microsoft.com/office/powerpoint/2010/main" val="4270572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9D8E97-EE0A-414F-BFBE-8D5135CC9588}" type="datetimeFigureOut">
              <a:rPr lang="en-GB" smtClean="0"/>
              <a:t>15/10/2019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8B298F-D436-44F9-BFD7-45706D574D9A}" type="slidenum">
              <a:rPr lang="en-GB" smtClean="0"/>
              <a:t>‹#›</a:t>
            </a:fld>
            <a:endParaRPr lang="en-GB"/>
          </a:p>
        </p:txBody>
      </p:sp>
    </p:spTree>
    <p:extLst>
      <p:ext uri="{BB962C8B-B14F-4D97-AF65-F5344CB8AC3E}">
        <p14:creationId xmlns:p14="http://schemas.microsoft.com/office/powerpoint/2010/main" val="3331378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9D8E97-EE0A-414F-BFBE-8D5135CC9588}" type="datetimeFigureOut">
              <a:rPr lang="en-GB" smtClean="0"/>
              <a:t>15/10/2019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8B298F-D436-44F9-BFD7-45706D574D9A}"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5407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89D8E97-EE0A-414F-BFBE-8D5135CC9588}" type="datetimeFigureOut">
              <a:rPr lang="en-GB" smtClean="0"/>
              <a:t>15/10/2019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8B298F-D436-44F9-BFD7-45706D574D9A}" type="slidenum">
              <a:rPr lang="en-GB" smtClean="0"/>
              <a:t>‹#›</a:t>
            </a:fld>
            <a:endParaRPr lang="en-GB"/>
          </a:p>
        </p:txBody>
      </p:sp>
    </p:spTree>
    <p:extLst>
      <p:ext uri="{BB962C8B-B14F-4D97-AF65-F5344CB8AC3E}">
        <p14:creationId xmlns:p14="http://schemas.microsoft.com/office/powerpoint/2010/main" val="3669163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89D8E97-EE0A-414F-BFBE-8D5135CC9588}" type="datetimeFigureOut">
              <a:rPr lang="en-GB" smtClean="0"/>
              <a:t>15/10/2019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58B298F-D436-44F9-BFD7-45706D574D9A}" type="slidenum">
              <a:rPr lang="en-GB" smtClean="0"/>
              <a:t>‹#›</a:t>
            </a:fld>
            <a:endParaRPr lang="en-GB"/>
          </a:p>
        </p:txBody>
      </p:sp>
    </p:spTree>
    <p:extLst>
      <p:ext uri="{BB962C8B-B14F-4D97-AF65-F5344CB8AC3E}">
        <p14:creationId xmlns:p14="http://schemas.microsoft.com/office/powerpoint/2010/main" val="4174351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89D8E97-EE0A-414F-BFBE-8D5135CC9588}" type="datetimeFigureOut">
              <a:rPr lang="en-GB" smtClean="0"/>
              <a:t>15/10/2019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58B298F-D436-44F9-BFD7-45706D574D9A}" type="slidenum">
              <a:rPr lang="en-GB" smtClean="0"/>
              <a:t>‹#›</a:t>
            </a:fld>
            <a:endParaRPr lang="en-GB"/>
          </a:p>
        </p:txBody>
      </p:sp>
    </p:spTree>
    <p:extLst>
      <p:ext uri="{BB962C8B-B14F-4D97-AF65-F5344CB8AC3E}">
        <p14:creationId xmlns:p14="http://schemas.microsoft.com/office/powerpoint/2010/main" val="2881641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89D8E97-EE0A-414F-BFBE-8D5135CC9588}" type="datetimeFigureOut">
              <a:rPr lang="en-GB" smtClean="0"/>
              <a:t>15/10/2019</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F58B298F-D436-44F9-BFD7-45706D574D9A}" type="slidenum">
              <a:rPr lang="en-GB" smtClean="0"/>
              <a:t>‹#›</a:t>
            </a:fld>
            <a:endParaRPr lang="en-GB"/>
          </a:p>
        </p:txBody>
      </p:sp>
    </p:spTree>
    <p:extLst>
      <p:ext uri="{BB962C8B-B14F-4D97-AF65-F5344CB8AC3E}">
        <p14:creationId xmlns:p14="http://schemas.microsoft.com/office/powerpoint/2010/main" val="1940279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89D8E97-EE0A-414F-BFBE-8D5135CC9588}" type="datetimeFigureOut">
              <a:rPr lang="en-GB" smtClean="0"/>
              <a:t>15/10/2019</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58B298F-D436-44F9-BFD7-45706D574D9A}" type="slidenum">
              <a:rPr lang="en-GB" smtClean="0"/>
              <a:t>‹#›</a:t>
            </a:fld>
            <a:endParaRPr lang="en-GB"/>
          </a:p>
        </p:txBody>
      </p:sp>
    </p:spTree>
    <p:extLst>
      <p:ext uri="{BB962C8B-B14F-4D97-AF65-F5344CB8AC3E}">
        <p14:creationId xmlns:p14="http://schemas.microsoft.com/office/powerpoint/2010/main" val="410342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9D8E97-EE0A-414F-BFBE-8D5135CC9588}" type="datetimeFigureOut">
              <a:rPr lang="en-GB" smtClean="0"/>
              <a:t>15/10/2019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8B298F-D436-44F9-BFD7-45706D574D9A}" type="slidenum">
              <a:rPr lang="en-GB" smtClean="0"/>
              <a:t>‹#›</a:t>
            </a:fld>
            <a:endParaRPr lang="en-GB"/>
          </a:p>
        </p:txBody>
      </p:sp>
    </p:spTree>
    <p:extLst>
      <p:ext uri="{BB962C8B-B14F-4D97-AF65-F5344CB8AC3E}">
        <p14:creationId xmlns:p14="http://schemas.microsoft.com/office/powerpoint/2010/main" val="1553660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89D8E97-EE0A-414F-BFBE-8D5135CC9588}" type="datetimeFigureOut">
              <a:rPr lang="en-GB" smtClean="0"/>
              <a:t>15/10/2019</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58B298F-D436-44F9-BFD7-45706D574D9A}"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3237176"/>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User Feedback and </a:t>
            </a:r>
            <a:br>
              <a:rPr lang="en-GB" dirty="0" smtClean="0"/>
            </a:br>
            <a:r>
              <a:rPr lang="en-GB" dirty="0" smtClean="0"/>
              <a:t>Case Studies</a:t>
            </a:r>
            <a:endParaRPr lang="en-GB" dirty="0"/>
          </a:p>
        </p:txBody>
      </p:sp>
      <p:sp>
        <p:nvSpPr>
          <p:cNvPr id="3" name="Subtitle 2"/>
          <p:cNvSpPr>
            <a:spLocks noGrp="1"/>
          </p:cNvSpPr>
          <p:nvPr>
            <p:ph type="subTitle" idx="1"/>
          </p:nvPr>
        </p:nvSpPr>
        <p:spPr/>
        <p:txBody>
          <a:bodyPr/>
          <a:lstStyle/>
          <a:p>
            <a:r>
              <a:rPr lang="en-GB" dirty="0" smtClean="0"/>
              <a:t>Kirklees Operational Group 07</a:t>
            </a:r>
            <a:r>
              <a:rPr lang="en-GB" baseline="30000" dirty="0" smtClean="0"/>
              <a:t>th</a:t>
            </a:r>
            <a:r>
              <a:rPr lang="en-GB" dirty="0" smtClean="0"/>
              <a:t> OCTOBER 2019</a:t>
            </a:r>
            <a:endParaRPr lang="en-GB" dirty="0"/>
          </a:p>
        </p:txBody>
      </p:sp>
    </p:spTree>
    <p:extLst>
      <p:ext uri="{BB962C8B-B14F-4D97-AF65-F5344CB8AC3E}">
        <p14:creationId xmlns:p14="http://schemas.microsoft.com/office/powerpoint/2010/main" val="20248318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859809"/>
          </a:xfrm>
        </p:spPr>
        <p:txBody>
          <a:bodyPr/>
          <a:lstStyle/>
          <a:p>
            <a:r>
              <a:rPr lang="en-GB" dirty="0" smtClean="0"/>
              <a:t>User Feedback Overview </a:t>
            </a:r>
            <a:endParaRPr lang="en-GB" dirty="0"/>
          </a:p>
        </p:txBody>
      </p:sp>
      <p:sp>
        <p:nvSpPr>
          <p:cNvPr id="3" name="Content Placeholder 2"/>
          <p:cNvSpPr>
            <a:spLocks noGrp="1"/>
          </p:cNvSpPr>
          <p:nvPr>
            <p:ph idx="1"/>
          </p:nvPr>
        </p:nvSpPr>
        <p:spPr>
          <a:xfrm>
            <a:off x="1097280" y="1446664"/>
            <a:ext cx="10058400" cy="4422430"/>
          </a:xfrm>
        </p:spPr>
        <p:txBody>
          <a:bodyPr>
            <a:normAutofit/>
          </a:bodyPr>
          <a:lstStyle/>
          <a:p>
            <a:pPr>
              <a:buFont typeface="Wingdings" panose="05000000000000000000" pitchFamily="2" charset="2"/>
              <a:buChar char="§"/>
            </a:pPr>
            <a:r>
              <a:rPr lang="en-GB" dirty="0">
                <a:solidFill>
                  <a:schemeClr val="tx1"/>
                </a:solidFill>
                <a:latin typeface="Calibri" panose="020F0502020204030204" pitchFamily="34" charset="0"/>
                <a:cs typeface="Calibri" panose="020F0502020204030204" pitchFamily="34" charset="0"/>
              </a:rPr>
              <a:t>Total User Feedback: 62 completed feedback </a:t>
            </a:r>
            <a:r>
              <a:rPr lang="en-GB" dirty="0" smtClean="0">
                <a:solidFill>
                  <a:schemeClr val="tx1"/>
                </a:solidFill>
                <a:latin typeface="Calibri" panose="020F0502020204030204" pitchFamily="34" charset="0"/>
                <a:cs typeface="Calibri" panose="020F0502020204030204" pitchFamily="34" charset="0"/>
              </a:rPr>
              <a:t>forms</a:t>
            </a:r>
            <a:r>
              <a:rPr lang="en-GB" dirty="0">
                <a:solidFill>
                  <a:schemeClr val="tx1"/>
                </a:solidFill>
                <a:latin typeface="Calibri" panose="020F0502020204030204" pitchFamily="34" charset="0"/>
                <a:cs typeface="Calibri" panose="020F0502020204030204" pitchFamily="34" charset="0"/>
              </a:rPr>
              <a:t/>
            </a:r>
            <a:br>
              <a:rPr lang="en-GB" dirty="0">
                <a:solidFill>
                  <a:schemeClr val="tx1"/>
                </a:solidFill>
                <a:latin typeface="Calibri" panose="020F0502020204030204" pitchFamily="34" charset="0"/>
                <a:cs typeface="Calibri" panose="020F0502020204030204" pitchFamily="34" charset="0"/>
              </a:rPr>
            </a:br>
            <a:endParaRPr lang="en-GB" dirty="0">
              <a:solidFill>
                <a:schemeClr val="tx1"/>
              </a:solidFill>
              <a:latin typeface="Calibri" panose="020F0502020204030204" pitchFamily="34" charset="0"/>
              <a:cs typeface="Calibri" panose="020F0502020204030204" pitchFamily="34" charset="0"/>
            </a:endParaRPr>
          </a:p>
          <a:p>
            <a:pPr>
              <a:buFont typeface="Wingdings" panose="05000000000000000000" pitchFamily="2" charset="2"/>
              <a:buChar char="§"/>
            </a:pPr>
            <a:r>
              <a:rPr lang="en-GB" dirty="0">
                <a:solidFill>
                  <a:schemeClr val="tx1"/>
                </a:solidFill>
                <a:latin typeface="Calibri" panose="020F0502020204030204" pitchFamily="34" charset="0"/>
                <a:cs typeface="Calibri" panose="020F0502020204030204" pitchFamily="34" charset="0"/>
              </a:rPr>
              <a:t>45 or (82%) responded “always” to the question – My support worker listened to me and made me feel like my opinions were important.</a:t>
            </a:r>
            <a:endParaRPr lang="en-GB" dirty="0">
              <a:solidFill>
                <a:srgbClr val="FF0000"/>
              </a:solidFill>
              <a:latin typeface="Calibri" panose="020F0502020204030204" pitchFamily="34" charset="0"/>
              <a:cs typeface="Calibri" panose="020F0502020204030204" pitchFamily="34" charset="0"/>
            </a:endParaRPr>
          </a:p>
          <a:p>
            <a:pPr>
              <a:buFont typeface="Wingdings" panose="05000000000000000000" pitchFamily="2" charset="2"/>
              <a:buChar char="§"/>
            </a:pPr>
            <a:r>
              <a:rPr lang="en-GB" dirty="0">
                <a:solidFill>
                  <a:schemeClr val="tx1"/>
                </a:solidFill>
                <a:latin typeface="Calibri" panose="020F0502020204030204" pitchFamily="34" charset="0"/>
                <a:cs typeface="Calibri" panose="020F0502020204030204" pitchFamily="34" charset="0"/>
              </a:rPr>
              <a:t>46 or (84%) responded “completely agree” to the question- If I had family or friends in the same situation I would recommend Liaison and Diversion to them</a:t>
            </a:r>
            <a:r>
              <a:rPr lang="en-GB" dirty="0" smtClean="0">
                <a:solidFill>
                  <a:schemeClr val="tx1"/>
                </a:solidFill>
                <a:latin typeface="Calibri" panose="020F0502020204030204" pitchFamily="34" charset="0"/>
                <a:cs typeface="Calibri" panose="020F0502020204030204" pitchFamily="34" charset="0"/>
              </a:rPr>
              <a:t>.</a:t>
            </a:r>
            <a:br>
              <a:rPr lang="en-GB" dirty="0" smtClean="0">
                <a:solidFill>
                  <a:schemeClr val="tx1"/>
                </a:solidFill>
                <a:latin typeface="Calibri" panose="020F0502020204030204" pitchFamily="34" charset="0"/>
                <a:cs typeface="Calibri" panose="020F0502020204030204" pitchFamily="34" charset="0"/>
              </a:rPr>
            </a:br>
            <a:endParaRPr lang="en-GB" dirty="0">
              <a:solidFill>
                <a:schemeClr val="tx1"/>
              </a:solidFill>
              <a:latin typeface="Calibri" panose="020F0502020204030204" pitchFamily="34" charset="0"/>
              <a:cs typeface="Calibri" panose="020F0502020204030204" pitchFamily="34" charset="0"/>
            </a:endParaRPr>
          </a:p>
          <a:p>
            <a:pPr marL="0" indent="0">
              <a:buNone/>
            </a:pPr>
            <a:endParaRPr lang="en-GB" dirty="0"/>
          </a:p>
        </p:txBody>
      </p:sp>
    </p:spTree>
    <p:extLst>
      <p:ext uri="{BB962C8B-B14F-4D97-AF65-F5344CB8AC3E}">
        <p14:creationId xmlns:p14="http://schemas.microsoft.com/office/powerpoint/2010/main" val="7999293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491320"/>
            <a:ext cx="10058400" cy="1091820"/>
          </a:xfrm>
        </p:spPr>
        <p:txBody>
          <a:bodyPr>
            <a:normAutofit fontScale="90000"/>
          </a:bodyPr>
          <a:lstStyle/>
          <a:p>
            <a:r>
              <a:rPr lang="en-GB" b="1" dirty="0" smtClean="0"/>
              <a:t>Case Study 1 – Male A, Kirklees</a:t>
            </a:r>
            <a:r>
              <a:rPr lang="en-GB" dirty="0" smtClean="0"/>
              <a:t/>
            </a:r>
            <a:br>
              <a:rPr lang="en-GB" dirty="0" smtClean="0"/>
            </a:br>
            <a:r>
              <a:rPr lang="en-GB" sz="4000" dirty="0" smtClean="0"/>
              <a:t>Background to case</a:t>
            </a:r>
            <a:endParaRPr lang="en-GB" sz="4000" dirty="0"/>
          </a:p>
        </p:txBody>
      </p:sp>
      <p:sp>
        <p:nvSpPr>
          <p:cNvPr id="3" name="Content Placeholder 2"/>
          <p:cNvSpPr>
            <a:spLocks noGrp="1"/>
          </p:cNvSpPr>
          <p:nvPr>
            <p:ph idx="1"/>
          </p:nvPr>
        </p:nvSpPr>
        <p:spPr>
          <a:xfrm>
            <a:off x="1103312" y="1774209"/>
            <a:ext cx="8946541" cy="4474190"/>
          </a:xfrm>
        </p:spPr>
        <p:txBody>
          <a:bodyPr>
            <a:normAutofit lnSpcReduction="10000"/>
          </a:bodyPr>
          <a:lstStyle/>
          <a:p>
            <a:pPr>
              <a:buFont typeface="Wingdings" panose="05000000000000000000" pitchFamily="2" charset="2"/>
              <a:buChar char="§"/>
            </a:pPr>
            <a:r>
              <a:rPr lang="en-GB" dirty="0"/>
              <a:t>Client A had presented himself at the police station to report his neighbour for being involved in organised crime and drugs supply. He appeared paranoid and anxious and was wearing a stab proof vest whilst carrying a police issue baton. As a result of this Client A was arrested for possession of an offensive weapon. </a:t>
            </a:r>
            <a:endParaRPr lang="en-GB" dirty="0" smtClean="0"/>
          </a:p>
          <a:p>
            <a:pPr>
              <a:buFont typeface="Wingdings" panose="05000000000000000000" pitchFamily="2" charset="2"/>
              <a:buChar char="§"/>
            </a:pPr>
            <a:r>
              <a:rPr lang="en-GB" dirty="0"/>
              <a:t>Client A has a diagnosis of </a:t>
            </a:r>
            <a:r>
              <a:rPr lang="en-GB" dirty="0" smtClean="0"/>
              <a:t>Asperger's </a:t>
            </a:r>
            <a:r>
              <a:rPr lang="en-GB" dirty="0"/>
              <a:t>and historic </a:t>
            </a:r>
            <a:r>
              <a:rPr lang="en-GB" dirty="0" smtClean="0"/>
              <a:t>depression, and was expressing a number of paranoid delusions such as: that </a:t>
            </a:r>
            <a:r>
              <a:rPr lang="en-GB" dirty="0"/>
              <a:t>his neighbour had arranged for people to follow </a:t>
            </a:r>
            <a:r>
              <a:rPr lang="en-GB" dirty="0" smtClean="0"/>
              <a:t>him, the </a:t>
            </a:r>
            <a:r>
              <a:rPr lang="en-GB" dirty="0"/>
              <a:t>police had placed covert listening devices in his </a:t>
            </a:r>
            <a:r>
              <a:rPr lang="en-GB" dirty="0" smtClean="0"/>
              <a:t>home, and that </a:t>
            </a:r>
            <a:r>
              <a:rPr lang="en-GB" dirty="0"/>
              <a:t>his neighbour was flying drones </a:t>
            </a:r>
            <a:r>
              <a:rPr lang="en-GB" dirty="0" smtClean="0"/>
              <a:t>in front </a:t>
            </a:r>
            <a:r>
              <a:rPr lang="en-GB" dirty="0"/>
              <a:t>of his house and spiking his tea with illicit </a:t>
            </a:r>
            <a:r>
              <a:rPr lang="en-GB" dirty="0" smtClean="0"/>
              <a:t>drugs.</a:t>
            </a:r>
          </a:p>
          <a:p>
            <a:pPr>
              <a:buFont typeface="Wingdings" panose="05000000000000000000" pitchFamily="2" charset="2"/>
              <a:buChar char="§"/>
            </a:pPr>
            <a:r>
              <a:rPr lang="en-GB" dirty="0"/>
              <a:t>Client A’s mental state appeared to deteriorate further as he sent emails and text messages to his allocated support worker stating his neighbour was leaking poisonous gases into his </a:t>
            </a:r>
            <a:r>
              <a:rPr lang="en-GB" dirty="0" smtClean="0"/>
              <a:t>property</a:t>
            </a:r>
          </a:p>
          <a:p>
            <a:pPr>
              <a:buFont typeface="Wingdings" panose="05000000000000000000" pitchFamily="2" charset="2"/>
              <a:buChar char="§"/>
            </a:pPr>
            <a:r>
              <a:rPr lang="en-GB" dirty="0"/>
              <a:t>During a phone call made to carry out a welfare </a:t>
            </a:r>
            <a:r>
              <a:rPr lang="en-GB" dirty="0" smtClean="0"/>
              <a:t>check, </a:t>
            </a:r>
            <a:r>
              <a:rPr lang="en-GB" dirty="0"/>
              <a:t>Client A informed the author that he had poured petrol around his house to see if it interacted with the poisonous gases he believed were being released into his house. </a:t>
            </a:r>
          </a:p>
          <a:p>
            <a:pPr>
              <a:buFont typeface="Wingdings" panose="05000000000000000000" pitchFamily="2" charset="2"/>
              <a:buChar char="§"/>
            </a:pPr>
            <a:endParaRPr lang="en-GB" dirty="0" smtClean="0"/>
          </a:p>
          <a:p>
            <a:pPr>
              <a:buFont typeface="Wingdings" panose="05000000000000000000" pitchFamily="2" charset="2"/>
              <a:buChar char="§"/>
            </a:pPr>
            <a:endParaRPr lang="en-GB" dirty="0"/>
          </a:p>
          <a:p>
            <a:pPr>
              <a:buFont typeface="Wingdings" panose="05000000000000000000" pitchFamily="2" charset="2"/>
              <a:buChar char="§"/>
            </a:pPr>
            <a:endParaRPr lang="en-GB" dirty="0" smtClean="0"/>
          </a:p>
          <a:p>
            <a:endParaRPr lang="en-GB" dirty="0"/>
          </a:p>
          <a:p>
            <a:endParaRPr lang="en-GB" dirty="0"/>
          </a:p>
        </p:txBody>
      </p:sp>
    </p:spTree>
    <p:extLst>
      <p:ext uri="{BB962C8B-B14F-4D97-AF65-F5344CB8AC3E}">
        <p14:creationId xmlns:p14="http://schemas.microsoft.com/office/powerpoint/2010/main" val="13659903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491320"/>
            <a:ext cx="10058400" cy="1091820"/>
          </a:xfrm>
        </p:spPr>
        <p:txBody>
          <a:bodyPr>
            <a:normAutofit fontScale="90000"/>
          </a:bodyPr>
          <a:lstStyle/>
          <a:p>
            <a:r>
              <a:rPr lang="en-GB" b="1" dirty="0" smtClean="0"/>
              <a:t>Case Study 1 – Male A, Kirklees</a:t>
            </a:r>
            <a:r>
              <a:rPr lang="en-GB" dirty="0" smtClean="0"/>
              <a:t/>
            </a:r>
            <a:br>
              <a:rPr lang="en-GB" dirty="0" smtClean="0"/>
            </a:br>
            <a:r>
              <a:rPr lang="en-GB" sz="4000" dirty="0" smtClean="0"/>
              <a:t>Action taken</a:t>
            </a:r>
            <a:endParaRPr lang="en-GB" sz="4000" dirty="0"/>
          </a:p>
        </p:txBody>
      </p:sp>
      <p:sp>
        <p:nvSpPr>
          <p:cNvPr id="3" name="Content Placeholder 2"/>
          <p:cNvSpPr>
            <a:spLocks noGrp="1"/>
          </p:cNvSpPr>
          <p:nvPr>
            <p:ph idx="1"/>
          </p:nvPr>
        </p:nvSpPr>
        <p:spPr>
          <a:xfrm>
            <a:off x="1103312" y="1774209"/>
            <a:ext cx="8946541" cy="4474190"/>
          </a:xfrm>
        </p:spPr>
        <p:txBody>
          <a:bodyPr>
            <a:normAutofit fontScale="92500" lnSpcReduction="10000"/>
          </a:bodyPr>
          <a:lstStyle/>
          <a:p>
            <a:r>
              <a:rPr lang="en-GB" dirty="0" smtClean="0"/>
              <a:t>Work was carried out by L&amp;D mental health practitioner. </a:t>
            </a:r>
            <a:r>
              <a:rPr lang="en-GB" dirty="0"/>
              <a:t>A</a:t>
            </a:r>
            <a:r>
              <a:rPr lang="en-GB" dirty="0" smtClean="0"/>
              <a:t> </a:t>
            </a:r>
            <a:r>
              <a:rPr lang="en-GB" dirty="0"/>
              <a:t>was initially hard to engage with </a:t>
            </a:r>
            <a:r>
              <a:rPr lang="en-GB" dirty="0" smtClean="0"/>
              <a:t>due </a:t>
            </a:r>
            <a:r>
              <a:rPr lang="en-GB" dirty="0"/>
              <a:t>to his paranoid ideations however </a:t>
            </a:r>
            <a:r>
              <a:rPr lang="en-GB" dirty="0" smtClean="0"/>
              <a:t>after perseverance and </a:t>
            </a:r>
            <a:r>
              <a:rPr lang="en-GB" dirty="0"/>
              <a:t>actively </a:t>
            </a:r>
            <a:r>
              <a:rPr lang="en-GB" dirty="0" smtClean="0"/>
              <a:t>listening </a:t>
            </a:r>
            <a:r>
              <a:rPr lang="en-GB" dirty="0"/>
              <a:t>to Client </a:t>
            </a:r>
            <a:r>
              <a:rPr lang="en-GB" dirty="0" smtClean="0"/>
              <a:t>A, a trusting relationship began to develop.</a:t>
            </a:r>
          </a:p>
          <a:p>
            <a:r>
              <a:rPr lang="en-GB" dirty="0" smtClean="0"/>
              <a:t>L&amp;D practitioner referred client </a:t>
            </a:r>
            <a:r>
              <a:rPr lang="en-GB" dirty="0"/>
              <a:t>A to the forensic outreach liaison service (FOLS) due to his diagnosis of </a:t>
            </a:r>
            <a:r>
              <a:rPr lang="en-GB" dirty="0" smtClean="0"/>
              <a:t>Asperger's </a:t>
            </a:r>
            <a:r>
              <a:rPr lang="en-GB" dirty="0"/>
              <a:t>and being involved with the criminal justice </a:t>
            </a:r>
            <a:r>
              <a:rPr lang="en-GB" dirty="0" smtClean="0"/>
              <a:t>service. However, </a:t>
            </a:r>
            <a:r>
              <a:rPr lang="en-GB" dirty="0"/>
              <a:t>once it became apparent that Client A’s mental state had deteriorated further and he </a:t>
            </a:r>
            <a:r>
              <a:rPr lang="en-GB" dirty="0" smtClean="0"/>
              <a:t>presented a </a:t>
            </a:r>
            <a:r>
              <a:rPr lang="en-GB" dirty="0"/>
              <a:t>risk to himself and </a:t>
            </a:r>
            <a:r>
              <a:rPr lang="en-GB" dirty="0" smtClean="0"/>
              <a:t>others, the L&amp;D Mental Health Nurse liaised with the Kirklees </a:t>
            </a:r>
            <a:r>
              <a:rPr lang="en-GB" dirty="0"/>
              <a:t>AMHP Team and </a:t>
            </a:r>
            <a:r>
              <a:rPr lang="en-GB" dirty="0" smtClean="0"/>
              <a:t>a Mental </a:t>
            </a:r>
            <a:r>
              <a:rPr lang="en-GB" dirty="0"/>
              <a:t>Health Act </a:t>
            </a:r>
            <a:r>
              <a:rPr lang="en-GB" dirty="0" smtClean="0"/>
              <a:t>assessment was requested.</a:t>
            </a:r>
          </a:p>
          <a:p>
            <a:r>
              <a:rPr lang="en-GB" dirty="0"/>
              <a:t>Due to the risk </a:t>
            </a:r>
            <a:r>
              <a:rPr lang="en-GB" dirty="0" smtClean="0"/>
              <a:t>posed, L&amp;D worker liaised </a:t>
            </a:r>
            <a:r>
              <a:rPr lang="en-GB" dirty="0"/>
              <a:t>with the police liaison </a:t>
            </a:r>
            <a:r>
              <a:rPr lang="en-GB" dirty="0" smtClean="0"/>
              <a:t>practitioner within </a:t>
            </a:r>
            <a:r>
              <a:rPr lang="en-GB" dirty="0"/>
              <a:t>Huddersfield police station control room </a:t>
            </a:r>
            <a:r>
              <a:rPr lang="en-GB" dirty="0" smtClean="0"/>
              <a:t>and suggested it </a:t>
            </a:r>
            <a:r>
              <a:rPr lang="en-GB" dirty="0"/>
              <a:t>may be necessary for Client A to be detained by the </a:t>
            </a:r>
            <a:r>
              <a:rPr lang="en-GB" dirty="0" smtClean="0"/>
              <a:t>police and that a section </a:t>
            </a:r>
            <a:r>
              <a:rPr lang="en-GB" dirty="0"/>
              <a:t>136 would be beneficial in this instance. </a:t>
            </a:r>
            <a:endParaRPr lang="en-GB" dirty="0" smtClean="0"/>
          </a:p>
          <a:p>
            <a:r>
              <a:rPr lang="en-GB" dirty="0"/>
              <a:t>Client A was detained on a section 135 due to the level of risk it was perceived that a 136 wouldn’t be appropriate in this instance. He was then assessed under the mental health act and deemed that he required detaining under section 2 of the mental health act. Client A was admitted to an acute inpatient ward where he could receive treatment for his presenting mental health problems and support him to feel safe in his surroundings. </a:t>
            </a:r>
            <a:endParaRPr lang="en-GB" dirty="0" smtClean="0"/>
          </a:p>
          <a:p>
            <a:endParaRPr lang="en-GB" dirty="0"/>
          </a:p>
          <a:p>
            <a:endParaRPr lang="en-GB" dirty="0"/>
          </a:p>
        </p:txBody>
      </p:sp>
    </p:spTree>
    <p:extLst>
      <p:ext uri="{BB962C8B-B14F-4D97-AF65-F5344CB8AC3E}">
        <p14:creationId xmlns:p14="http://schemas.microsoft.com/office/powerpoint/2010/main" val="15615171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491320"/>
            <a:ext cx="10058400" cy="1091820"/>
          </a:xfrm>
        </p:spPr>
        <p:txBody>
          <a:bodyPr>
            <a:normAutofit fontScale="90000"/>
          </a:bodyPr>
          <a:lstStyle/>
          <a:p>
            <a:r>
              <a:rPr lang="en-GB" b="1" dirty="0" smtClean="0"/>
              <a:t>Case Study 2 – Female </a:t>
            </a:r>
            <a:r>
              <a:rPr lang="en-GB" b="1" dirty="0"/>
              <a:t>A</a:t>
            </a:r>
            <a:r>
              <a:rPr lang="en-GB" b="1" dirty="0" smtClean="0"/>
              <a:t>, Kirklees</a:t>
            </a:r>
            <a:r>
              <a:rPr lang="en-GB" dirty="0" smtClean="0"/>
              <a:t/>
            </a:r>
            <a:br>
              <a:rPr lang="en-GB" dirty="0" smtClean="0"/>
            </a:br>
            <a:r>
              <a:rPr lang="en-GB" sz="4000" dirty="0" smtClean="0"/>
              <a:t>Background to case</a:t>
            </a:r>
            <a:endParaRPr lang="en-GB" sz="4000" dirty="0"/>
          </a:p>
        </p:txBody>
      </p:sp>
      <p:sp>
        <p:nvSpPr>
          <p:cNvPr id="3" name="Content Placeholder 2"/>
          <p:cNvSpPr>
            <a:spLocks noGrp="1"/>
          </p:cNvSpPr>
          <p:nvPr>
            <p:ph idx="1"/>
          </p:nvPr>
        </p:nvSpPr>
        <p:spPr>
          <a:xfrm>
            <a:off x="1103312" y="1774209"/>
            <a:ext cx="8946541" cy="4474190"/>
          </a:xfrm>
        </p:spPr>
        <p:txBody>
          <a:bodyPr>
            <a:normAutofit lnSpcReduction="10000"/>
          </a:bodyPr>
          <a:lstStyle/>
          <a:p>
            <a:pPr>
              <a:buFont typeface="Wingdings" panose="05000000000000000000" pitchFamily="2" charset="2"/>
              <a:buChar char="§"/>
            </a:pPr>
            <a:r>
              <a:rPr lang="en-GB" dirty="0" smtClean="0"/>
              <a:t>A came to L&amp;D through custody. A was on the custody systems as C (male) but expressed her wish to be identified as A as she was wanting to transition. </a:t>
            </a:r>
            <a:endParaRPr lang="en-GB" dirty="0"/>
          </a:p>
          <a:p>
            <a:pPr>
              <a:buFont typeface="Wingdings" panose="05000000000000000000" pitchFamily="2" charset="2"/>
              <a:buChar char="§"/>
            </a:pPr>
            <a:r>
              <a:rPr lang="en-GB" dirty="0" smtClean="0"/>
              <a:t>A really </a:t>
            </a:r>
            <a:r>
              <a:rPr lang="en-GB" dirty="0"/>
              <a:t>struggled in her cell </a:t>
            </a:r>
            <a:r>
              <a:rPr lang="en-GB" dirty="0" smtClean="0"/>
              <a:t>and was </a:t>
            </a:r>
            <a:r>
              <a:rPr lang="en-GB" dirty="0"/>
              <a:t>feeling </a:t>
            </a:r>
            <a:r>
              <a:rPr lang="en-GB" dirty="0" smtClean="0"/>
              <a:t>suicidal. </a:t>
            </a:r>
            <a:r>
              <a:rPr lang="en-GB" dirty="0"/>
              <a:t>S</a:t>
            </a:r>
            <a:r>
              <a:rPr lang="en-GB" dirty="0" smtClean="0"/>
              <a:t>he </a:t>
            </a:r>
            <a:r>
              <a:rPr lang="en-GB" dirty="0"/>
              <a:t>was diagnosed depression and reported constant thoughts of suicide on a daily </a:t>
            </a:r>
            <a:r>
              <a:rPr lang="en-GB" dirty="0" smtClean="0"/>
              <a:t>basis.</a:t>
            </a:r>
          </a:p>
          <a:p>
            <a:pPr>
              <a:buFont typeface="Wingdings" panose="05000000000000000000" pitchFamily="2" charset="2"/>
              <a:buChar char="§"/>
            </a:pPr>
            <a:r>
              <a:rPr lang="en-GB" dirty="0"/>
              <a:t>During a home visit to discuss and formulate </a:t>
            </a:r>
            <a:r>
              <a:rPr lang="en-GB" dirty="0" smtClean="0"/>
              <a:t>a court report, A </a:t>
            </a:r>
            <a:r>
              <a:rPr lang="en-GB" dirty="0"/>
              <a:t>disclosed </a:t>
            </a:r>
            <a:r>
              <a:rPr lang="en-GB" dirty="0" smtClean="0"/>
              <a:t>lots </a:t>
            </a:r>
            <a:r>
              <a:rPr lang="en-GB" dirty="0"/>
              <a:t>of historical trauma. During her childhood </a:t>
            </a:r>
            <a:r>
              <a:rPr lang="en-GB" dirty="0" smtClean="0"/>
              <a:t>A </a:t>
            </a:r>
            <a:r>
              <a:rPr lang="en-GB" dirty="0"/>
              <a:t>was </a:t>
            </a:r>
            <a:r>
              <a:rPr lang="en-GB" dirty="0" smtClean="0"/>
              <a:t>C </a:t>
            </a:r>
            <a:r>
              <a:rPr lang="en-GB" dirty="0"/>
              <a:t>– male. </a:t>
            </a:r>
            <a:r>
              <a:rPr lang="en-GB" dirty="0" smtClean="0"/>
              <a:t>C </a:t>
            </a:r>
            <a:r>
              <a:rPr lang="en-GB" dirty="0"/>
              <a:t>was sexually abused by his older brother from aged </a:t>
            </a:r>
            <a:r>
              <a:rPr lang="en-GB" dirty="0" smtClean="0"/>
              <a:t>7-14yrs which was </a:t>
            </a:r>
            <a:r>
              <a:rPr lang="en-GB" dirty="0"/>
              <a:t>reportedly witnessed by mum who did not act on this. </a:t>
            </a:r>
            <a:r>
              <a:rPr lang="en-GB" dirty="0" smtClean="0"/>
              <a:t>C </a:t>
            </a:r>
            <a:r>
              <a:rPr lang="en-GB" dirty="0"/>
              <a:t>reported it at 14yrs but no charges were brought</a:t>
            </a:r>
            <a:r>
              <a:rPr lang="en-GB" dirty="0" smtClean="0"/>
              <a:t>.</a:t>
            </a:r>
          </a:p>
          <a:p>
            <a:pPr>
              <a:buFont typeface="Wingdings" panose="05000000000000000000" pitchFamily="2" charset="2"/>
              <a:buChar char="§"/>
            </a:pPr>
            <a:r>
              <a:rPr lang="en-GB" dirty="0" smtClean="0"/>
              <a:t>C went </a:t>
            </a:r>
            <a:r>
              <a:rPr lang="en-GB" dirty="0"/>
              <a:t>to live in foster care </a:t>
            </a:r>
            <a:r>
              <a:rPr lang="en-GB" dirty="0" smtClean="0"/>
              <a:t>and went through a very </a:t>
            </a:r>
            <a:r>
              <a:rPr lang="en-GB" dirty="0"/>
              <a:t>unsettled period. </a:t>
            </a:r>
            <a:r>
              <a:rPr lang="en-GB" dirty="0" smtClean="0"/>
              <a:t>C </a:t>
            </a:r>
            <a:r>
              <a:rPr lang="en-GB" dirty="0"/>
              <a:t>reached out to family to have some form of familiar connection </a:t>
            </a:r>
            <a:r>
              <a:rPr lang="en-GB" dirty="0" smtClean="0"/>
              <a:t>but </a:t>
            </a:r>
            <a:r>
              <a:rPr lang="en-GB" dirty="0"/>
              <a:t>this then lead to being groomed from age 15yrs – 18yrs by mum’s partner</a:t>
            </a:r>
            <a:r>
              <a:rPr lang="en-GB" dirty="0" smtClean="0"/>
              <a:t>.</a:t>
            </a:r>
          </a:p>
          <a:p>
            <a:pPr>
              <a:buFont typeface="Wingdings" panose="05000000000000000000" pitchFamily="2" charset="2"/>
              <a:buChar char="§"/>
            </a:pPr>
            <a:r>
              <a:rPr lang="en-GB" dirty="0" smtClean="0"/>
              <a:t>A spoke about having to engage in criminal activity &amp; receiving many custodial sentences. A recalled always wanting to transition to a female and came out at 18 years old and sees ‘C’ as the bad person in her</a:t>
            </a:r>
            <a:endParaRPr lang="en-GB" dirty="0"/>
          </a:p>
          <a:p>
            <a:pPr>
              <a:buFont typeface="Wingdings" panose="05000000000000000000" pitchFamily="2" charset="2"/>
              <a:buChar char="§"/>
            </a:pPr>
            <a:endParaRPr lang="en-GB" dirty="0" smtClean="0"/>
          </a:p>
          <a:p>
            <a:endParaRPr lang="en-GB" dirty="0"/>
          </a:p>
          <a:p>
            <a:endParaRPr lang="en-GB" dirty="0"/>
          </a:p>
        </p:txBody>
      </p:sp>
    </p:spTree>
    <p:extLst>
      <p:ext uri="{BB962C8B-B14F-4D97-AF65-F5344CB8AC3E}">
        <p14:creationId xmlns:p14="http://schemas.microsoft.com/office/powerpoint/2010/main" val="42397347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491320"/>
            <a:ext cx="10058400" cy="1091820"/>
          </a:xfrm>
        </p:spPr>
        <p:txBody>
          <a:bodyPr>
            <a:normAutofit fontScale="90000"/>
          </a:bodyPr>
          <a:lstStyle/>
          <a:p>
            <a:r>
              <a:rPr lang="en-GB" b="1" dirty="0" smtClean="0"/>
              <a:t>Case Study 2 – Female A, Kirklees</a:t>
            </a:r>
            <a:r>
              <a:rPr lang="en-GB" dirty="0" smtClean="0"/>
              <a:t/>
            </a:r>
            <a:br>
              <a:rPr lang="en-GB" dirty="0" smtClean="0"/>
            </a:br>
            <a:r>
              <a:rPr lang="en-GB" sz="4000" dirty="0" smtClean="0"/>
              <a:t>Action taken</a:t>
            </a:r>
            <a:endParaRPr lang="en-GB" sz="4000" dirty="0"/>
          </a:p>
        </p:txBody>
      </p:sp>
      <p:sp>
        <p:nvSpPr>
          <p:cNvPr id="3" name="Content Placeholder 2"/>
          <p:cNvSpPr>
            <a:spLocks noGrp="1"/>
          </p:cNvSpPr>
          <p:nvPr>
            <p:ph idx="1"/>
          </p:nvPr>
        </p:nvSpPr>
        <p:spPr>
          <a:xfrm>
            <a:off x="1103312" y="1774209"/>
            <a:ext cx="8946541" cy="4474190"/>
          </a:xfrm>
        </p:spPr>
        <p:txBody>
          <a:bodyPr>
            <a:normAutofit lnSpcReduction="10000"/>
          </a:bodyPr>
          <a:lstStyle/>
          <a:p>
            <a:pPr>
              <a:buFont typeface="Wingdings" panose="05000000000000000000" pitchFamily="2" charset="2"/>
              <a:buChar char="§"/>
            </a:pPr>
            <a:r>
              <a:rPr lang="en-GB" dirty="0" smtClean="0"/>
              <a:t>A </a:t>
            </a:r>
            <a:r>
              <a:rPr lang="en-GB" dirty="0"/>
              <a:t>had several </a:t>
            </a:r>
            <a:r>
              <a:rPr lang="en-GB" dirty="0" smtClean="0"/>
              <a:t>previous </a:t>
            </a:r>
            <a:r>
              <a:rPr lang="en-GB" dirty="0"/>
              <a:t>offences relating to </a:t>
            </a:r>
            <a:r>
              <a:rPr lang="en-GB" dirty="0" smtClean="0"/>
              <a:t>cars and as such A was charged to Bradford court. A </a:t>
            </a:r>
            <a:r>
              <a:rPr lang="en-GB" dirty="0"/>
              <a:t>referred to driving cars as her safe space where nothing could harm her. </a:t>
            </a:r>
            <a:endParaRPr lang="en-GB" dirty="0" smtClean="0"/>
          </a:p>
          <a:p>
            <a:pPr>
              <a:buFont typeface="Wingdings" panose="05000000000000000000" pitchFamily="2" charset="2"/>
              <a:buChar char="§"/>
            </a:pPr>
            <a:r>
              <a:rPr lang="en-GB" dirty="0" smtClean="0"/>
              <a:t>Subsequently, a </a:t>
            </a:r>
            <a:r>
              <a:rPr lang="en-GB" dirty="0"/>
              <a:t>court report was completed and sent to Bradford </a:t>
            </a:r>
            <a:r>
              <a:rPr lang="en-GB" dirty="0" smtClean="0"/>
              <a:t>Court that was picked up by L&amp;D court practitioner</a:t>
            </a:r>
          </a:p>
          <a:p>
            <a:pPr>
              <a:buFont typeface="Wingdings" panose="05000000000000000000" pitchFamily="2" charset="2"/>
              <a:buChar char="§"/>
            </a:pPr>
            <a:r>
              <a:rPr lang="en-GB" dirty="0"/>
              <a:t>Court was a long </a:t>
            </a:r>
            <a:r>
              <a:rPr lang="en-GB" dirty="0" smtClean="0"/>
              <a:t>process - </a:t>
            </a:r>
            <a:r>
              <a:rPr lang="en-GB" dirty="0"/>
              <a:t>increasing </a:t>
            </a:r>
            <a:r>
              <a:rPr lang="en-GB" dirty="0" smtClean="0"/>
              <a:t>A’s </a:t>
            </a:r>
            <a:r>
              <a:rPr lang="en-GB" dirty="0"/>
              <a:t>anxiety. It was adjourned twice, one of which was for probation to meet with </a:t>
            </a:r>
            <a:r>
              <a:rPr lang="en-GB" dirty="0" smtClean="0"/>
              <a:t>A </a:t>
            </a:r>
            <a:r>
              <a:rPr lang="en-GB" dirty="0"/>
              <a:t>and complete their report also</a:t>
            </a:r>
            <a:r>
              <a:rPr lang="en-GB" dirty="0" smtClean="0"/>
              <a:t>. A </a:t>
            </a:r>
            <a:r>
              <a:rPr lang="en-GB" dirty="0"/>
              <a:t>was advised to expect a custodial due to being deemed to be high risk of offending and medium risk of </a:t>
            </a:r>
            <a:r>
              <a:rPr lang="en-GB" dirty="0" smtClean="0"/>
              <a:t>harm. L&amp;D practitioner supported A through this process.</a:t>
            </a:r>
          </a:p>
          <a:p>
            <a:pPr>
              <a:buFont typeface="Wingdings" panose="05000000000000000000" pitchFamily="2" charset="2"/>
              <a:buChar char="§"/>
            </a:pPr>
            <a:r>
              <a:rPr lang="en-GB" dirty="0" smtClean="0"/>
              <a:t>A was sentenced to 12 months community order, </a:t>
            </a:r>
            <a:r>
              <a:rPr lang="en-GB" dirty="0"/>
              <a:t>30 RAR days, Curfew 7pm - 7am for 8 weeks, 120 Hours </a:t>
            </a:r>
            <a:r>
              <a:rPr lang="en-GB" dirty="0" smtClean="0"/>
              <a:t>UPW. L&amp;D court practitioner at Bradford was advised this sentence was given as a direct alternative to custody following the report that was submitted</a:t>
            </a:r>
          </a:p>
          <a:p>
            <a:pPr>
              <a:buFont typeface="Wingdings" panose="05000000000000000000" pitchFamily="2" charset="2"/>
              <a:buChar char="§"/>
            </a:pPr>
            <a:r>
              <a:rPr lang="en-GB" dirty="0" smtClean="0"/>
              <a:t>Plan now is to support A to GP to help with transition process</a:t>
            </a:r>
          </a:p>
        </p:txBody>
      </p:sp>
    </p:spTree>
    <p:extLst>
      <p:ext uri="{BB962C8B-B14F-4D97-AF65-F5344CB8AC3E}">
        <p14:creationId xmlns:p14="http://schemas.microsoft.com/office/powerpoint/2010/main" val="25219741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491320"/>
            <a:ext cx="10058400" cy="1091820"/>
          </a:xfrm>
        </p:spPr>
        <p:txBody>
          <a:bodyPr>
            <a:normAutofit fontScale="90000"/>
          </a:bodyPr>
          <a:lstStyle/>
          <a:p>
            <a:r>
              <a:rPr lang="en-GB" b="1" dirty="0" smtClean="0"/>
              <a:t>Case Study 2 – Female A, Kirklees</a:t>
            </a:r>
            <a:r>
              <a:rPr lang="en-GB" dirty="0" smtClean="0"/>
              <a:t/>
            </a:r>
            <a:br>
              <a:rPr lang="en-GB" dirty="0" smtClean="0"/>
            </a:br>
            <a:r>
              <a:rPr lang="en-GB" sz="4000" dirty="0" smtClean="0"/>
              <a:t>Feedback</a:t>
            </a:r>
            <a:endParaRPr lang="en-GB" sz="4000" dirty="0"/>
          </a:p>
        </p:txBody>
      </p:sp>
      <p:sp>
        <p:nvSpPr>
          <p:cNvPr id="3" name="Content Placeholder 2"/>
          <p:cNvSpPr>
            <a:spLocks noGrp="1"/>
          </p:cNvSpPr>
          <p:nvPr>
            <p:ph idx="1"/>
          </p:nvPr>
        </p:nvSpPr>
        <p:spPr>
          <a:xfrm>
            <a:off x="1103312" y="1774209"/>
            <a:ext cx="8946541" cy="4474190"/>
          </a:xfrm>
        </p:spPr>
        <p:txBody>
          <a:bodyPr>
            <a:normAutofit/>
          </a:bodyPr>
          <a:lstStyle/>
          <a:p>
            <a:r>
              <a:rPr lang="en-GB" dirty="0" smtClean="0"/>
              <a:t>“My support worker gave me a lot of advice and listened to what I had to say. She always answered my calls and kept me up to date with what was going on. My worker had some visits with me at my house and other points in the community, and I think doing both made it much easier with what was happening at home. L&amp;D were very helpful and helped me a lot. I believe the service I got was outstanding and would definitely </a:t>
            </a:r>
            <a:r>
              <a:rPr lang="en-GB" dirty="0" smtClean="0"/>
              <a:t>recommend. </a:t>
            </a:r>
            <a:r>
              <a:rPr lang="en-GB" dirty="0" smtClean="0"/>
              <a:t>It has felt very good having support around and A (referring to self) has been very positive since </a:t>
            </a:r>
            <a:r>
              <a:rPr lang="en-GB" smtClean="0"/>
              <a:t>meeting </a:t>
            </a:r>
            <a:r>
              <a:rPr lang="en-GB" smtClean="0"/>
              <a:t>L&amp;D</a:t>
            </a:r>
            <a:r>
              <a:rPr lang="en-GB" smtClean="0"/>
              <a:t>. </a:t>
            </a:r>
            <a:r>
              <a:rPr lang="en-GB" dirty="0" smtClean="0"/>
              <a:t>Thank you!”</a:t>
            </a:r>
            <a:endParaRPr lang="en-GB" dirty="0"/>
          </a:p>
        </p:txBody>
      </p:sp>
    </p:spTree>
    <p:extLst>
      <p:ext uri="{BB962C8B-B14F-4D97-AF65-F5344CB8AC3E}">
        <p14:creationId xmlns:p14="http://schemas.microsoft.com/office/powerpoint/2010/main" val="689411059"/>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292</TotalTime>
  <Words>997</Words>
  <Application>Microsoft Office PowerPoint</Application>
  <PresentationFormat>Widescreen</PresentationFormat>
  <Paragraphs>34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Calibri</vt:lpstr>
      <vt:lpstr>Calibri Light</vt:lpstr>
      <vt:lpstr>Wingdings</vt:lpstr>
      <vt:lpstr>Retrospect</vt:lpstr>
      <vt:lpstr>User Feedback and  Case Studies</vt:lpstr>
      <vt:lpstr>User Feedback Overview </vt:lpstr>
      <vt:lpstr>Case Study 1 – Male A, Kirklees Background to case</vt:lpstr>
      <vt:lpstr>Case Study 1 – Male A, Kirklees Action taken</vt:lpstr>
      <vt:lpstr>Case Study 2 – Female A, Kirklees Background to case</vt:lpstr>
      <vt:lpstr>Case Study 2 – Female A, Kirklees Action taken</vt:lpstr>
      <vt:lpstr>Case Study 2 – Female A, Kirklees Feedback</vt:lpstr>
    </vt:vector>
  </TitlesOfParts>
  <Company>Wakefield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User Feedback and  Case Studies</dc:title>
  <dc:creator>Hailwood, Sophie</dc:creator>
  <cp:lastModifiedBy>Moorwood, Hannah</cp:lastModifiedBy>
  <cp:revision>51</cp:revision>
  <cp:lastPrinted>2019-10-04T11:17:59Z</cp:lastPrinted>
  <dcterms:created xsi:type="dcterms:W3CDTF">2019-08-15T05:16:05Z</dcterms:created>
  <dcterms:modified xsi:type="dcterms:W3CDTF">2019-10-15T09:06:54Z</dcterms:modified>
</cp:coreProperties>
</file>